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99df6455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99df6455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99df64555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99df64555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99df64555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99df6455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99df64555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99df64555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99df64555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99df64555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Dive Log Assistant</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Alex Engel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Problem Space</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Solution</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Key Design Choices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Demo</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Next Steps</a:t>
            </a:r>
            <a:endParaRPr sz="1800">
              <a:solidFill>
                <a:srgbClr val="CACACA"/>
              </a:solidFill>
              <a:latin typeface="Average"/>
              <a:ea typeface="Average"/>
              <a:cs typeface="Average"/>
              <a:sym typeface="Average"/>
            </a:endParaRPr>
          </a:p>
        </p:txBody>
      </p:sp>
      <p:pic>
        <p:nvPicPr>
          <p:cNvPr id="240" name="Google Shape;240;p18" title="Screenshot 2025-11-18 at 10.51.01 AM.png"/>
          <p:cNvPicPr preferRelativeResize="0"/>
          <p:nvPr/>
        </p:nvPicPr>
        <p:blipFill>
          <a:blip r:embed="rId3">
            <a:alphaModFix/>
          </a:blip>
          <a:stretch>
            <a:fillRect/>
          </a:stretch>
        </p:blipFill>
        <p:spPr>
          <a:xfrm>
            <a:off x="3319075" y="1132623"/>
            <a:ext cx="5596902" cy="31618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Space</a:t>
            </a:r>
            <a:endParaRPr/>
          </a:p>
        </p:txBody>
      </p:sp>
      <p:sp>
        <p:nvSpPr>
          <p:cNvPr id="246" name="Google Shape;246;p19"/>
          <p:cNvSpPr txBox="1"/>
          <p:nvPr>
            <p:ph idx="1" type="body"/>
          </p:nvPr>
        </p:nvSpPr>
        <p:spPr>
          <a:xfrm>
            <a:off x="1297500" y="1567550"/>
            <a:ext cx="67812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t>What is a dive log?</a:t>
            </a:r>
            <a:endParaRPr/>
          </a:p>
          <a:p>
            <a:pPr indent="-311150" lvl="0" marL="457200" rtl="0" algn="l">
              <a:spcBef>
                <a:spcPts val="0"/>
              </a:spcBef>
              <a:spcAft>
                <a:spcPts val="0"/>
              </a:spcAft>
              <a:buSzPts val="1300"/>
              <a:buFont typeface="Arial"/>
              <a:buChar char="●"/>
            </a:pPr>
            <a:r>
              <a:rPr lang="en-GB"/>
              <a:t>Why log your dives?</a:t>
            </a:r>
            <a:endParaRPr/>
          </a:p>
          <a:p>
            <a:pPr indent="-298450" lvl="1" marL="914400" rtl="0" algn="l">
              <a:spcBef>
                <a:spcPts val="0"/>
              </a:spcBef>
              <a:spcAft>
                <a:spcPts val="0"/>
              </a:spcAft>
              <a:buSzPts val="1100"/>
              <a:buChar char="○"/>
            </a:pPr>
            <a:r>
              <a:rPr lang="en-GB"/>
              <a:t>May be required for future certifications</a:t>
            </a:r>
            <a:endParaRPr/>
          </a:p>
          <a:p>
            <a:pPr indent="-298450" lvl="1" marL="914400" rtl="0" algn="l">
              <a:spcBef>
                <a:spcPts val="0"/>
              </a:spcBef>
              <a:spcAft>
                <a:spcPts val="0"/>
              </a:spcAft>
              <a:buSzPts val="1100"/>
              <a:buChar char="○"/>
            </a:pPr>
            <a:r>
              <a:rPr lang="en-GB"/>
              <a:t>Keep track of equipment used for certain scenarios</a:t>
            </a:r>
            <a:endParaRPr/>
          </a:p>
          <a:p>
            <a:pPr indent="-298450" lvl="1" marL="914400" rtl="0" algn="l">
              <a:spcBef>
                <a:spcPts val="0"/>
              </a:spcBef>
              <a:spcAft>
                <a:spcPts val="0"/>
              </a:spcAft>
              <a:buSzPts val="1100"/>
              <a:buChar char="○"/>
            </a:pPr>
            <a:r>
              <a:rPr lang="en-GB"/>
              <a:t>Plan future dives</a:t>
            </a:r>
            <a:endParaRPr/>
          </a:p>
          <a:p>
            <a:pPr indent="-311150" lvl="0" marL="457200" rtl="0" algn="l">
              <a:spcBef>
                <a:spcPts val="0"/>
              </a:spcBef>
              <a:spcAft>
                <a:spcPts val="0"/>
              </a:spcAft>
              <a:buSzPts val="1300"/>
              <a:buChar char="●"/>
            </a:pPr>
            <a:r>
              <a:rPr lang="en-GB"/>
              <a:t>Challenges with logging dives</a:t>
            </a:r>
            <a:endParaRPr/>
          </a:p>
          <a:p>
            <a:pPr indent="-298450" lvl="1" marL="914400" rtl="0" algn="l">
              <a:spcBef>
                <a:spcPts val="0"/>
              </a:spcBef>
              <a:spcAft>
                <a:spcPts val="0"/>
              </a:spcAft>
              <a:buSzPts val="1100"/>
              <a:buChar char="○"/>
            </a:pPr>
            <a:r>
              <a:rPr lang="en-GB"/>
              <a:t>Must be done very soon after a given dive (memories fade)</a:t>
            </a:r>
            <a:endParaRPr/>
          </a:p>
          <a:p>
            <a:pPr indent="-298450" lvl="1" marL="914400" rtl="0" algn="l">
              <a:spcBef>
                <a:spcPts val="0"/>
              </a:spcBef>
              <a:spcAft>
                <a:spcPts val="0"/>
              </a:spcAft>
              <a:buSzPts val="1100"/>
              <a:buChar char="○"/>
            </a:pPr>
            <a:r>
              <a:rPr lang="en-GB"/>
              <a:t>Instructors (and some non-pro divers) </a:t>
            </a:r>
            <a:r>
              <a:rPr lang="en-GB"/>
              <a:t>accumulate many thousands of dives</a:t>
            </a:r>
            <a:endParaRPr/>
          </a:p>
          <a:p>
            <a:pPr indent="-298450" lvl="1" marL="914400" rtl="0" algn="l">
              <a:spcBef>
                <a:spcPts val="0"/>
              </a:spcBef>
              <a:spcAft>
                <a:spcPts val="0"/>
              </a:spcAft>
              <a:buSzPts val="1100"/>
              <a:buChar char="○"/>
            </a:pPr>
            <a:r>
              <a:rPr lang="en-GB"/>
              <a:t>Traditional dive logs make it difficult to search and retrieve information</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Solution</a:t>
            </a:r>
            <a:endParaRPr/>
          </a:p>
        </p:txBody>
      </p:sp>
      <p:sp>
        <p:nvSpPr>
          <p:cNvPr id="252" name="Google Shape;252;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t>Dive log assistant!</a:t>
            </a:r>
            <a:endParaRPr/>
          </a:p>
          <a:p>
            <a:pPr indent="-311150" lvl="0" marL="457200" rtl="0" algn="l">
              <a:spcBef>
                <a:spcPts val="0"/>
              </a:spcBef>
              <a:spcAft>
                <a:spcPts val="0"/>
              </a:spcAft>
              <a:buSzPts val="1300"/>
              <a:buFont typeface="Arial"/>
              <a:buChar char="●"/>
            </a:pPr>
            <a:r>
              <a:rPr lang="en-GB"/>
              <a:t>Easily log dives using real language</a:t>
            </a:r>
            <a:endParaRPr/>
          </a:p>
          <a:p>
            <a:pPr indent="-311150" lvl="0" marL="457200" rtl="0" algn="l">
              <a:spcBef>
                <a:spcPts val="0"/>
              </a:spcBef>
              <a:spcAft>
                <a:spcPts val="0"/>
              </a:spcAft>
              <a:buSzPts val="1300"/>
              <a:buChar char="●"/>
            </a:pPr>
            <a:r>
              <a:rPr lang="en-GB"/>
              <a:t>Easily </a:t>
            </a:r>
            <a:r>
              <a:rPr lang="en-GB"/>
              <a:t>search and analyze dive logs to:</a:t>
            </a:r>
            <a:endParaRPr/>
          </a:p>
          <a:p>
            <a:pPr indent="-298450" lvl="1" marL="914400" rtl="0" algn="l">
              <a:spcBef>
                <a:spcPts val="0"/>
              </a:spcBef>
              <a:spcAft>
                <a:spcPts val="0"/>
              </a:spcAft>
              <a:buSzPts val="1100"/>
              <a:buChar char="○"/>
            </a:pPr>
            <a:r>
              <a:rPr lang="en-GB"/>
              <a:t>Generate statistics across multiple dives</a:t>
            </a:r>
            <a:endParaRPr/>
          </a:p>
          <a:p>
            <a:pPr indent="-298450" lvl="1" marL="914400" rtl="0" algn="l">
              <a:spcBef>
                <a:spcPts val="0"/>
              </a:spcBef>
              <a:spcAft>
                <a:spcPts val="0"/>
              </a:spcAft>
              <a:buSzPts val="1100"/>
              <a:buChar char="○"/>
            </a:pPr>
            <a:r>
              <a:rPr lang="en-GB"/>
              <a:t>Remind yourself where you saw that one special thing</a:t>
            </a:r>
            <a:endParaRPr/>
          </a:p>
          <a:p>
            <a:pPr indent="-298450" lvl="1" marL="914400" rtl="0" algn="l">
              <a:spcBef>
                <a:spcPts val="0"/>
              </a:spcBef>
              <a:spcAft>
                <a:spcPts val="0"/>
              </a:spcAft>
              <a:buSzPts val="1100"/>
              <a:buChar char="○"/>
            </a:pPr>
            <a:r>
              <a:rPr lang="en-GB"/>
              <a:t>Get equipment recommendations for a given scenario</a:t>
            </a:r>
            <a:endParaRPr/>
          </a:p>
          <a:p>
            <a:pPr indent="-311150" lvl="0" marL="457200" rtl="0" algn="l">
              <a:spcBef>
                <a:spcPts val="0"/>
              </a:spcBef>
              <a:spcAft>
                <a:spcPts val="0"/>
              </a:spcAft>
              <a:buSzPts val="1300"/>
              <a:buChar char="●"/>
            </a:pPr>
            <a:r>
              <a:rPr lang="en-GB"/>
              <a:t>More engaging than a traditional dive log</a:t>
            </a:r>
            <a:endParaRPr/>
          </a:p>
          <a:p>
            <a:pPr indent="-311150" lvl="0" marL="457200" rtl="0" algn="l">
              <a:spcBef>
                <a:spcPts val="0"/>
              </a:spcBef>
              <a:spcAft>
                <a:spcPts val="0"/>
              </a:spcAft>
              <a:buSzPts val="1300"/>
              <a:buChar char="●"/>
            </a:pPr>
            <a:r>
              <a:rPr lang="en-GB"/>
              <a:t>Remembers preferences like your name and preferred units</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Design Choices</a:t>
            </a:r>
            <a:endParaRPr/>
          </a:p>
        </p:txBody>
      </p:sp>
      <p:sp>
        <p:nvSpPr>
          <p:cNvPr id="258" name="Google Shape;258;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t>Powered by GPT-4.1</a:t>
            </a:r>
            <a:endParaRPr/>
          </a:p>
          <a:p>
            <a:pPr indent="-298450" lvl="1" marL="914400" rtl="0" algn="l">
              <a:spcBef>
                <a:spcPts val="0"/>
              </a:spcBef>
              <a:spcAft>
                <a:spcPts val="0"/>
              </a:spcAft>
              <a:buSzPts val="1100"/>
              <a:buChar char="○"/>
            </a:pPr>
            <a:r>
              <a:rPr lang="en-GB"/>
              <a:t>Cost-effective due to relatively low cost-of-output, esp. considering inputs will usually be small and outputs will be large.</a:t>
            </a:r>
            <a:endParaRPr/>
          </a:p>
          <a:p>
            <a:pPr indent="-298450" lvl="1" marL="914400" rtl="0" algn="l">
              <a:spcBef>
                <a:spcPts val="0"/>
              </a:spcBef>
              <a:spcAft>
                <a:spcPts val="0"/>
              </a:spcAft>
              <a:buSzPts val="1100"/>
              <a:buChar char="○"/>
            </a:pPr>
            <a:r>
              <a:rPr lang="en-GB"/>
              <a:t>Low latency when compared to reasoning models like GPT-5.1, better for chat</a:t>
            </a:r>
            <a:endParaRPr/>
          </a:p>
          <a:p>
            <a:pPr indent="-298450" lvl="1" marL="914400" rtl="0" algn="l">
              <a:spcBef>
                <a:spcPts val="0"/>
              </a:spcBef>
              <a:spcAft>
                <a:spcPts val="0"/>
              </a:spcAft>
              <a:buSzPts val="1100"/>
              <a:buChar char="○"/>
            </a:pPr>
            <a:r>
              <a:rPr lang="en-GB"/>
              <a:t>Better output than other non-reasoning models like 4.1-mini, etc. </a:t>
            </a:r>
            <a:endParaRPr/>
          </a:p>
          <a:p>
            <a:pPr indent="-298450" lvl="2" marL="1371600" rtl="0" algn="l">
              <a:spcBef>
                <a:spcPts val="0"/>
              </a:spcBef>
              <a:spcAft>
                <a:spcPts val="0"/>
              </a:spcAft>
              <a:buSzPts val="1100"/>
              <a:buChar char="■"/>
            </a:pPr>
            <a:r>
              <a:rPr lang="en-GB"/>
              <a:t>Improved formatting</a:t>
            </a:r>
            <a:endParaRPr/>
          </a:p>
          <a:p>
            <a:pPr indent="-298450" lvl="2" marL="1371600" rtl="0" algn="l">
              <a:spcBef>
                <a:spcPts val="0"/>
              </a:spcBef>
              <a:spcAft>
                <a:spcPts val="0"/>
              </a:spcAft>
              <a:buSzPts val="1100"/>
              <a:buChar char="■"/>
            </a:pPr>
            <a:r>
              <a:rPr lang="en-GB"/>
              <a:t>More likely to get calculations correct</a:t>
            </a:r>
            <a:endParaRPr/>
          </a:p>
          <a:p>
            <a:pPr indent="-298450" lvl="2" marL="1371600" rtl="0" algn="l">
              <a:spcBef>
                <a:spcPts val="0"/>
              </a:spcBef>
              <a:spcAft>
                <a:spcPts val="0"/>
              </a:spcAft>
              <a:buSzPts val="1100"/>
              <a:buChar char="■"/>
            </a:pPr>
            <a:r>
              <a:rPr lang="en-GB"/>
              <a:t>Better puns</a:t>
            </a:r>
            <a:endParaRPr/>
          </a:p>
          <a:p>
            <a:pPr indent="-311150" lvl="0" marL="457200" rtl="0" algn="l">
              <a:spcBef>
                <a:spcPts val="0"/>
              </a:spcBef>
              <a:spcAft>
                <a:spcPts val="0"/>
              </a:spcAft>
              <a:buSzPts val="1300"/>
              <a:buChar char="●"/>
            </a:pPr>
            <a:r>
              <a:rPr lang="en-GB"/>
              <a:t>Autogen Framework</a:t>
            </a:r>
            <a:endParaRPr/>
          </a:p>
          <a:p>
            <a:pPr indent="-298450" lvl="1" marL="914400" rtl="0" algn="l">
              <a:spcBef>
                <a:spcPts val="0"/>
              </a:spcBef>
              <a:spcAft>
                <a:spcPts val="0"/>
              </a:spcAft>
              <a:buSzPts val="1100"/>
              <a:buChar char="○"/>
            </a:pPr>
            <a:r>
              <a:rPr lang="en-GB"/>
              <a:t>Create agents</a:t>
            </a:r>
            <a:endParaRPr/>
          </a:p>
          <a:p>
            <a:pPr indent="-298450" lvl="1" marL="914400" rtl="0" algn="l">
              <a:spcBef>
                <a:spcPts val="0"/>
              </a:spcBef>
              <a:spcAft>
                <a:spcPts val="0"/>
              </a:spcAft>
              <a:buSzPts val="1100"/>
              <a:buChar char="○"/>
            </a:pPr>
            <a:r>
              <a:rPr lang="en-GB"/>
              <a:t>Provide memory to agents</a:t>
            </a:r>
            <a:endParaRPr/>
          </a:p>
          <a:p>
            <a:pPr indent="-298450" lvl="1" marL="914400" rtl="0" algn="l">
              <a:spcBef>
                <a:spcPts val="0"/>
              </a:spcBef>
              <a:spcAft>
                <a:spcPts val="0"/>
              </a:spcAft>
              <a:buSzPts val="1100"/>
              <a:buChar char="○"/>
            </a:pPr>
            <a:r>
              <a:rPr lang="en-GB"/>
              <a:t>Function tools</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Design Choices (cont.)</a:t>
            </a:r>
            <a:endParaRPr/>
          </a:p>
        </p:txBody>
      </p:sp>
      <p:sp>
        <p:nvSpPr>
          <p:cNvPr id="264" name="Google Shape;264;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MCP tools</a:t>
            </a:r>
            <a:endParaRPr/>
          </a:p>
          <a:p>
            <a:pPr indent="-298450" lvl="1" marL="914400" rtl="0" algn="l">
              <a:spcBef>
                <a:spcPts val="0"/>
              </a:spcBef>
              <a:spcAft>
                <a:spcPts val="0"/>
              </a:spcAft>
              <a:buSzPts val="1100"/>
              <a:buChar char="○"/>
            </a:pPr>
            <a:r>
              <a:rPr lang="en-GB"/>
              <a:t>Search dives (by metadata or full-text)</a:t>
            </a:r>
            <a:endParaRPr/>
          </a:p>
          <a:p>
            <a:pPr indent="-298450" lvl="1" marL="914400" rtl="0" algn="l">
              <a:spcBef>
                <a:spcPts val="0"/>
              </a:spcBef>
              <a:spcAft>
                <a:spcPts val="0"/>
              </a:spcAft>
              <a:buSzPts val="1100"/>
              <a:buChar char="○"/>
            </a:pPr>
            <a:r>
              <a:rPr lang="en-GB"/>
              <a:t>Get all dives</a:t>
            </a:r>
            <a:endParaRPr/>
          </a:p>
          <a:p>
            <a:pPr indent="-298450" lvl="1" marL="914400" rtl="0" algn="l">
              <a:spcBef>
                <a:spcPts val="0"/>
              </a:spcBef>
              <a:spcAft>
                <a:spcPts val="0"/>
              </a:spcAft>
              <a:buSzPts val="1100"/>
              <a:buChar char="○"/>
            </a:pPr>
            <a:r>
              <a:rPr lang="en-GB"/>
              <a:t>Create a dive log entry</a:t>
            </a:r>
            <a:endParaRPr/>
          </a:p>
          <a:p>
            <a:pPr indent="-298450" lvl="1" marL="914400" rtl="0" algn="l">
              <a:spcBef>
                <a:spcPts val="0"/>
              </a:spcBef>
              <a:spcAft>
                <a:spcPts val="0"/>
              </a:spcAft>
              <a:buSzPts val="1100"/>
              <a:buChar char="○"/>
            </a:pPr>
            <a:r>
              <a:rPr lang="en-GB"/>
              <a:t>Persist memory</a:t>
            </a:r>
            <a:endParaRPr/>
          </a:p>
          <a:p>
            <a:pPr indent="-311150" lvl="0" marL="457200" rtl="0" algn="l">
              <a:spcBef>
                <a:spcPts val="0"/>
              </a:spcBef>
              <a:spcAft>
                <a:spcPts val="0"/>
              </a:spcAft>
              <a:buSzPts val="1300"/>
              <a:buChar char="●"/>
            </a:pPr>
            <a:r>
              <a:rPr lang="en-GB"/>
              <a:t>SQLite DB</a:t>
            </a:r>
            <a:endParaRPr/>
          </a:p>
          <a:p>
            <a:pPr indent="-298450" lvl="1" marL="914400" rtl="0" algn="l">
              <a:spcBef>
                <a:spcPts val="0"/>
              </a:spcBef>
              <a:spcAft>
                <a:spcPts val="0"/>
              </a:spcAft>
              <a:buSzPts val="1100"/>
              <a:buChar char="○"/>
            </a:pPr>
            <a:r>
              <a:rPr lang="en-GB"/>
              <a:t>Good for prototyping</a:t>
            </a:r>
            <a:endParaRPr/>
          </a:p>
          <a:p>
            <a:pPr indent="-298450" lvl="1" marL="914400" rtl="0" algn="l">
              <a:spcBef>
                <a:spcPts val="0"/>
              </a:spcBef>
              <a:spcAft>
                <a:spcPts val="0"/>
              </a:spcAft>
              <a:buSzPts val="1100"/>
              <a:buChar char="○"/>
            </a:pPr>
            <a:r>
              <a:rPr lang="en-GB"/>
              <a:t>Maybe not so great for FTS</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Demo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Known areas for improvement</a:t>
            </a:r>
            <a:endParaRPr/>
          </a:p>
        </p:txBody>
      </p:sp>
      <p:sp>
        <p:nvSpPr>
          <p:cNvPr id="275" name="Google Shape;275;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agent does not always call the “get_all_dives” tool when performing aggregations. Sometimes it says it will perform the aggregation but does not actually do so</a:t>
            </a:r>
            <a:endParaRPr/>
          </a:p>
          <a:p>
            <a:pPr indent="-311150" lvl="0" marL="457200" rtl="0" algn="l">
              <a:spcBef>
                <a:spcPts val="0"/>
              </a:spcBef>
              <a:spcAft>
                <a:spcPts val="0"/>
              </a:spcAft>
              <a:buSzPts val="1300"/>
              <a:buChar char="●"/>
            </a:pPr>
            <a:r>
              <a:rPr lang="en-GB"/>
              <a:t>Better support for units. The agent is ok at remembering to convert but it will often state the metric unit first, followed by imperial even if the preferred units are imperial.</a:t>
            </a:r>
            <a:endParaRPr/>
          </a:p>
          <a:p>
            <a:pPr indent="-298450" lvl="1" marL="914400" rtl="0" algn="l">
              <a:spcBef>
                <a:spcPts val="0"/>
              </a:spcBef>
              <a:spcAft>
                <a:spcPts val="0"/>
              </a:spcAft>
              <a:buSzPts val="1100"/>
              <a:buChar char="○"/>
            </a:pPr>
            <a:r>
              <a:rPr lang="en-GB"/>
              <a:t>Probably due to storing units in metric</a:t>
            </a:r>
            <a:endParaRPr/>
          </a:p>
          <a:p>
            <a:pPr indent="-298450" lvl="1" marL="914400" rtl="0" algn="l">
              <a:spcBef>
                <a:spcPts val="0"/>
              </a:spcBef>
              <a:spcAft>
                <a:spcPts val="0"/>
              </a:spcAft>
              <a:buSzPts val="1100"/>
              <a:buChar char="○"/>
            </a:pPr>
            <a:r>
              <a:rPr lang="en-GB"/>
              <a:t>Maybe provide an MCP tool for converting units?</a:t>
            </a:r>
            <a:endParaRPr/>
          </a:p>
          <a:p>
            <a:pPr indent="-311150" lvl="0" marL="457200" rtl="0" algn="l">
              <a:spcBef>
                <a:spcPts val="0"/>
              </a:spcBef>
              <a:spcAft>
                <a:spcPts val="0"/>
              </a:spcAft>
              <a:buSzPts val="1300"/>
              <a:buChar char="●"/>
            </a:pPr>
            <a:r>
              <a:rPr lang="en-GB"/>
              <a:t>Evaluations</a:t>
            </a:r>
            <a:endParaRPr/>
          </a:p>
          <a:p>
            <a:pPr indent="-298450" lvl="1" marL="914400" rtl="0" algn="l">
              <a:spcBef>
                <a:spcPts val="0"/>
              </a:spcBef>
              <a:spcAft>
                <a:spcPts val="0"/>
              </a:spcAft>
              <a:buSzPts val="1100"/>
              <a:buChar char="○"/>
            </a:pPr>
            <a:r>
              <a:rPr lang="en-GB"/>
              <a:t>Evaluated by hand for the prototype</a:t>
            </a:r>
            <a:endParaRPr/>
          </a:p>
          <a:p>
            <a:pPr indent="-298450" lvl="1" marL="914400" rtl="0" algn="l">
              <a:spcBef>
                <a:spcPts val="0"/>
              </a:spcBef>
              <a:spcAft>
                <a:spcPts val="0"/>
              </a:spcAft>
              <a:buSzPts val="1100"/>
              <a:buChar char="○"/>
            </a:pPr>
            <a:r>
              <a:rPr lang="en-GB"/>
              <a:t>Use </a:t>
            </a:r>
            <a:r>
              <a:rPr lang="en-GB"/>
              <a:t>something like LangSmith to compare outputs across models, system prompts, etc.</a:t>
            </a:r>
            <a:endParaRPr/>
          </a:p>
          <a:p>
            <a:pPr indent="-311150" lvl="0" marL="457200" rtl="0" algn="l">
              <a:spcBef>
                <a:spcPts val="0"/>
              </a:spcBef>
              <a:spcAft>
                <a:spcPts val="0"/>
              </a:spcAft>
              <a:buSzPts val="1300"/>
              <a:buChar char="●"/>
            </a:pPr>
            <a:r>
              <a:rPr lang="en-GB"/>
              <a:t>Observability</a:t>
            </a:r>
            <a:endParaRPr/>
          </a:p>
          <a:p>
            <a:pPr indent="-298450" lvl="1" marL="914400" rtl="0" algn="l">
              <a:spcBef>
                <a:spcPts val="0"/>
              </a:spcBef>
              <a:spcAft>
                <a:spcPts val="0"/>
              </a:spcAft>
              <a:buSzPts val="1100"/>
              <a:buChar char="○"/>
            </a:pPr>
            <a:r>
              <a:rPr lang="en-GB"/>
              <a:t>Implement traces, improved logging, etc.</a:t>
            </a:r>
            <a:endParaRPr/>
          </a:p>
          <a:p>
            <a:pPr indent="-311150" lvl="0" marL="457200" rtl="0" algn="l">
              <a:spcBef>
                <a:spcPts val="0"/>
              </a:spcBef>
              <a:spcAft>
                <a:spcPts val="0"/>
              </a:spcAft>
              <a:buSzPts val="1300"/>
              <a:buChar char="●"/>
            </a:pPr>
            <a:r>
              <a:rPr lang="en-GB"/>
              <a:t>SQL structure is messy, esp. w</a:t>
            </a:r>
            <a:r>
              <a:rPr lang="en-GB"/>
              <a:t>hen considering FTS. Okay for prototyping but would need to be improved for productionizing.</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Next Steps</a:t>
            </a:r>
            <a:endParaRPr/>
          </a:p>
        </p:txBody>
      </p:sp>
      <p:sp>
        <p:nvSpPr>
          <p:cNvPr id="281" name="Google Shape;281;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Dive planning agent</a:t>
            </a:r>
            <a:endParaRPr/>
          </a:p>
          <a:p>
            <a:pPr indent="-298450" lvl="1" marL="914400" rtl="0" algn="l">
              <a:spcBef>
                <a:spcPts val="0"/>
              </a:spcBef>
              <a:spcAft>
                <a:spcPts val="0"/>
              </a:spcAft>
              <a:buSzPts val="1100"/>
              <a:buChar char="○"/>
            </a:pPr>
            <a:r>
              <a:rPr lang="en-GB"/>
              <a:t>Use RAG to provide a contextual  knowledge base of personal dive planning considerations via vector DB like Pinecone or similar</a:t>
            </a:r>
            <a:endParaRPr/>
          </a:p>
          <a:p>
            <a:pPr indent="-298450" lvl="1" marL="914400" rtl="0" algn="l">
              <a:spcBef>
                <a:spcPts val="0"/>
              </a:spcBef>
              <a:spcAft>
                <a:spcPts val="0"/>
              </a:spcAft>
              <a:buSzPts val="1100"/>
              <a:buChar char="○"/>
            </a:pPr>
            <a:r>
              <a:rPr lang="en-GB"/>
              <a:t>Use a reasoning model like GPT-5.1 to better ensure a comprehensive, safe dive plan</a:t>
            </a:r>
            <a:endParaRPr/>
          </a:p>
          <a:p>
            <a:pPr indent="-298450" lvl="1" marL="914400" rtl="0" algn="l">
              <a:spcBef>
                <a:spcPts val="0"/>
              </a:spcBef>
              <a:spcAft>
                <a:spcPts val="0"/>
              </a:spcAft>
              <a:buSzPts val="1100"/>
              <a:buChar char="○"/>
            </a:pPr>
            <a:r>
              <a:rPr lang="en-GB"/>
              <a:t>Integrate with existing MCP tools to provide knowledge of similar dives, equipment used, etc.</a:t>
            </a:r>
            <a:endParaRPr/>
          </a:p>
          <a:p>
            <a:pPr indent="-311150" lvl="0" marL="457200" rtl="0" algn="l">
              <a:spcBef>
                <a:spcPts val="0"/>
              </a:spcBef>
              <a:spcAft>
                <a:spcPts val="0"/>
              </a:spcAft>
              <a:buSzPts val="1300"/>
              <a:buChar char="●"/>
            </a:pPr>
            <a:r>
              <a:rPr lang="en-GB"/>
              <a:t>Orchestration</a:t>
            </a:r>
            <a:endParaRPr/>
          </a:p>
          <a:p>
            <a:pPr indent="-298450" lvl="1" marL="914400" rtl="0" algn="l">
              <a:spcBef>
                <a:spcPts val="0"/>
              </a:spcBef>
              <a:spcAft>
                <a:spcPts val="0"/>
              </a:spcAft>
              <a:buSzPts val="1100"/>
              <a:buChar char="○"/>
            </a:pPr>
            <a:r>
              <a:rPr lang="en-GB"/>
              <a:t>Supervisor agent will handoff to either the dive log agent or dive planning agent depending on the user’s query</a:t>
            </a:r>
            <a:endParaRPr/>
          </a:p>
          <a:p>
            <a:pPr indent="-311150" lvl="0" marL="457200" rtl="0" algn="l">
              <a:spcBef>
                <a:spcPts val="0"/>
              </a:spcBef>
              <a:spcAft>
                <a:spcPts val="0"/>
              </a:spcAft>
              <a:buSzPts val="1300"/>
              <a:buChar char="●"/>
            </a:pPr>
            <a:r>
              <a:rPr lang="en-GB"/>
              <a:t>Multi-user support</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